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Hotel Booking Analysis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Comprehensive analysis of 118,897 hotel bookings revealing key insights into cancellation patterns, pricing dynamics, and customer behavior across city and resort hotels.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6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1239" y="483037"/>
            <a:ext cx="6284000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Strategic Recommendations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01239" y="1295519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01239" y="1571149"/>
            <a:ext cx="7914323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6" name="Text 3"/>
          <p:cNvSpPr/>
          <p:nvPr/>
        </p:nvSpPr>
        <p:spPr>
          <a:xfrm>
            <a:off x="6101239" y="1704618"/>
            <a:ext cx="284571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Dynamic Pricing Strategy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101239" y="2084427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Implement location-based pricing adjustments and offer strategic discounts to reduce cancellations when rates are high.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01239" y="2953941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01239" y="3229570"/>
            <a:ext cx="7914323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0" name="Text 7"/>
          <p:cNvSpPr/>
          <p:nvPr/>
        </p:nvSpPr>
        <p:spPr>
          <a:xfrm>
            <a:off x="6101239" y="3363039"/>
            <a:ext cx="354056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Weekend &amp; Holiday Promotions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101239" y="3742849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Provide reasonable discounts for resort hotels during weekends and holidays to balance the higher cancellation ratio.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101239" y="4612362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01239" y="4887992"/>
            <a:ext cx="7914323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4" name="Text 11"/>
          <p:cNvSpPr/>
          <p:nvPr/>
        </p:nvSpPr>
        <p:spPr>
          <a:xfrm>
            <a:off x="6101239" y="5021461"/>
            <a:ext cx="277320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January Campaign Focus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101239" y="5401270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Launch targeted marketing campaigns in January with competitive pricing to convert the high cancellation period into revenue opportunity.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01239" y="6270784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01239" y="6546413"/>
            <a:ext cx="7914323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8" name="Text 15"/>
          <p:cNvSpPr/>
          <p:nvPr/>
        </p:nvSpPr>
        <p:spPr>
          <a:xfrm>
            <a:off x="6101239" y="6679883"/>
            <a:ext cx="342233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Portugal Market Enhancement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101239" y="7059692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Improve hotel quality and services in Portugal to address the highest cancellation rates in this key market.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96488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Research Questions &amp; Hypothesis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18880"/>
            <a:ext cx="6407944" cy="2554248"/>
          </a:xfrm>
          <a:prstGeom prst="roundRect">
            <a:avLst>
              <a:gd name="adj" fmla="val 1332"/>
            </a:avLst>
          </a:prstGeom>
          <a:solidFill>
            <a:srgbClr val="5F5153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645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Questions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136112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What variables affect hotel reservation cancellations?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0604" y="4941213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How can we reduce cancellation rates?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0604" y="538341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How can hotels optimize pricing and promotions?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418880"/>
            <a:ext cx="6408063" cy="2554248"/>
          </a:xfrm>
          <a:prstGeom prst="roundRect">
            <a:avLst>
              <a:gd name="adj" fmla="val 1332"/>
            </a:avLst>
          </a:prstGeom>
          <a:solidFill>
            <a:srgbClr val="5F5153"/>
          </a:solidFill>
          <a:ln/>
        </p:spPr>
      </p:sp>
      <p:sp>
        <p:nvSpPr>
          <p:cNvPr id="9" name="Text 7"/>
          <p:cNvSpPr/>
          <p:nvPr/>
        </p:nvSpPr>
        <p:spPr>
          <a:xfrm>
            <a:off x="7655362" y="3645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Our Hypotheses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55362" y="4136112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Higher prices drive more cancellations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55362" y="4578310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Longer waiting lists increase cancellation frequency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55362" y="5383411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Most clients book through offline travel agents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62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32027"/>
            <a:ext cx="31970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Dataset Specifications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5131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File: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cleaned_data.csv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0801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Total Rows: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118,897 bookings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6471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Total Columns: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31 variables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140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Missing Values: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0 (fully cleaned dataset)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78107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dataset includes comprehensive booking information spanning hotel type, guest demographics, booking channels, pricing, and reservation status.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073712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37.1%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672149" y="31055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Cancellation Rate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686651"/>
            <a:ext cx="298061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Overall booking cancellations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863620" y="2073712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$102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936248" y="31055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Average ADR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863620" y="3686651"/>
            <a:ext cx="298061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Average daily rate per booking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231511" y="4979432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104</a:t>
            </a:r>
            <a:endParaRPr lang="en-US" sz="5850" dirty="0"/>
          </a:p>
        </p:txBody>
      </p:sp>
      <p:sp>
        <p:nvSpPr>
          <p:cNvPr id="16" name="Text 14"/>
          <p:cNvSpPr/>
          <p:nvPr/>
        </p:nvSpPr>
        <p:spPr>
          <a:xfrm>
            <a:off x="9304139" y="6011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Lead Time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231511" y="6592372"/>
            <a:ext cx="298061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Average days before arrival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681645"/>
            <a:ext cx="4919305" cy="28661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683073"/>
            <a:ext cx="58387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Cancellation Impact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bar graph reveals that while 63% of reservations remain confirmed,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E2C2B3"/>
                </a:highlight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37% of clients cancel their bookings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significantly impacting hotel revenue streams. This substantial cancellation rate represents a critical challenge for hotel profitability and operational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3266"/>
            <a:ext cx="60888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City vs. Resort Hotels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67357"/>
            <a:ext cx="7604284" cy="39438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2639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959096" y="3220164"/>
            <a:ext cx="48850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City hotels receive significantly more bookings than resort hotels, likely due to lower price points and business travel demand.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59096" y="4875848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997B7F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Resort hotels show higher cancellation ratios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, suggesting price sensitivity among leisure travelers.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607" y="2800945"/>
            <a:ext cx="4919186" cy="26277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Pricing Dynamics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88977"/>
            <a:ext cx="1134070" cy="166985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54674" y="2515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Weekday Rates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154674" y="300620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City hotels often have lower ADR than resort hotels on regular days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5467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Weekend Premium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154674" y="46760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Resort hotel rates surge during weekends and holidays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319713"/>
            <a:ext cx="1134070" cy="166985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154674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Price Sensitivity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154674" y="603694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Higher rates directly correlate with increased cancellations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796" y="283488"/>
            <a:ext cx="4174688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674031"/>
            <a:ext cx="76638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Seasonal Booking Patterns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9497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Peak Season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53092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August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shows the highest volume for both confirmed and canceled reservations, representing peak travel demand.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68237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Other high-booking months: July, May, October, April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599521" y="49497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Critical Period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99521" y="553092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January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experiences the highest cancellation rate, presenting an opportunity for targeted marketing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882860"/>
            <a:ext cx="4919305" cy="24637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947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Price-Cancellation Correlation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979301"/>
            <a:ext cx="2690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The Price Factor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560445"/>
            <a:ext cx="269045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Analysis confirms that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2C2B3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cancellations peak when prices are highest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and decline when rates are lower.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579031"/>
            <a:ext cx="269045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The accommodation cost is the primary driver of cancellation decisions.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68" y="3007638"/>
            <a:ext cx="4312444" cy="23760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8873"/>
            <a:ext cx="8953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Geographic &amp; Channel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21280"/>
            <a:ext cx="3700105" cy="22868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91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Top Markets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82020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Portugal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leads with 48,585 bookings but also highest cancellations. UK (12,129), France (10,415), Spain (8,568), and Germany (7,287) follow.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621280"/>
            <a:ext cx="3700224" cy="22868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5191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Booking Channels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5682020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46%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book via online travel agencies,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27%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through groups. Only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4%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book directly, contradicting the hypothesis about offline agents.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2025-11-04T17:38:42Z</dcterms:created>
  <dcterms:modified xsi:type="dcterms:W3CDTF">2025-11-04T17:38:42Z</dcterms:modified>
</cp:coreProperties>
</file>